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57" r:id="rId4"/>
    <p:sldId id="273" r:id="rId5"/>
    <p:sldId id="272" r:id="rId6"/>
    <p:sldId id="260" r:id="rId7"/>
    <p:sldId id="258" r:id="rId8"/>
    <p:sldId id="262" r:id="rId9"/>
    <p:sldId id="261" r:id="rId10"/>
    <p:sldId id="264" r:id="rId11"/>
    <p:sldId id="263" r:id="rId12"/>
    <p:sldId id="259" r:id="rId13"/>
    <p:sldId id="267" r:id="rId14"/>
    <p:sldId id="266" r:id="rId15"/>
    <p:sldId id="269" r:id="rId16"/>
    <p:sldId id="270" r:id="rId17"/>
    <p:sldId id="268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CHMC" initials="DM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8"/>
    <a:srgbClr val="0065BD"/>
    <a:srgbClr val="739600"/>
    <a:srgbClr val="E9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929" autoAdjust="0"/>
  </p:normalViewPr>
  <p:slideViewPr>
    <p:cSldViewPr snapToGrid="0" snapToObjects="1">
      <p:cViewPr>
        <p:scale>
          <a:sx n="60" d="100"/>
          <a:sy n="60" d="100"/>
        </p:scale>
        <p:origin x="-16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DF7F-80A2-438F-8DF2-8EAD6E7A9217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F871-F527-48C7-8E11-2DB35AEB9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5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The resident advocacy and community health experience at CCHMC is a 2 week rotation </a:t>
            </a:r>
            <a:r>
              <a:rPr lang="en-US" sz="1200" u="sng" dirty="0" smtClean="0"/>
              <a:t>led by a multi-disciplinary group of instructors </a:t>
            </a:r>
            <a:r>
              <a:rPr lang="en-US" sz="1200" b="0" u="sng" dirty="0" smtClean="0"/>
              <a:t>who are content experts in his/her field.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The course is focused on advocating for the health, safety and well-being of children locally, nationally, and internationally.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The curriculum consists of a </a:t>
            </a:r>
            <a:r>
              <a:rPr lang="en-US" sz="1200" u="sng" dirty="0" smtClean="0"/>
              <a:t>variety of activities ranging from didactic lectures, small group discussions, field experiences, and individual projects to practice essential advocacy skills.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200" dirty="0" smtClean="0"/>
              <a:t>Course topics include injury prevention, social determinants of health, primary care, community based participatory research and legislative advocacy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F871-F527-48C7-8E11-2DB35AEB95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2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Traditionally, the individual lectures in the advocacy course have been evaluated by the residents.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instructors and course director have evaluated the residents based on their </a:t>
            </a:r>
            <a:r>
              <a:rPr lang="en-US" u="sng" dirty="0" smtClean="0"/>
              <a:t>participation and completion of projects</a:t>
            </a:r>
            <a:r>
              <a:rPr lang="en-US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While this information may be useful to understand resident satisfaction and participation, it lacks detail and depth about learning and potential application of advocacy.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Over the past two years, we have conducted a supplementary evaluation of the resident advocacy course using a modification of </a:t>
            </a:r>
            <a:r>
              <a:rPr lang="en-US" dirty="0" err="1" smtClean="0"/>
              <a:t>Photovoice</a:t>
            </a:r>
            <a:r>
              <a:rPr lang="en-US" dirty="0" smtClean="0"/>
              <a:t> methodology </a:t>
            </a:r>
            <a:r>
              <a:rPr lang="en-US" u="sng" dirty="0" smtClean="0"/>
              <a:t>in order to better understand the residents’ perspectives, learning, and potential application of advocacy.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F871-F527-48C7-8E11-2DB35AEB95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5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Photovoice</a:t>
            </a:r>
            <a:r>
              <a:rPr lang="en-US" dirty="0" smtClean="0"/>
              <a:t> is a technique commonly used in community-based participatory research and education action research where participants are given cameras to document and then critically discuss their experiences.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err="1" smtClean="0"/>
              <a:t>Photovoice</a:t>
            </a:r>
            <a:r>
              <a:rPr lang="en-US" dirty="0" smtClean="0"/>
              <a:t> can be used as a tool for residents to explore what advocacy means to them and document their experiences during the rotation, </a:t>
            </a:r>
            <a:r>
              <a:rPr lang="en-US" u="sng" dirty="0" smtClean="0"/>
              <a:t>perhaps better than more traditional evaluation/debriefing methods.</a:t>
            </a:r>
            <a:r>
              <a:rPr lang="en-US" u="sng" baseline="0" dirty="0" smtClean="0"/>
              <a:t> </a:t>
            </a:r>
            <a:endParaRPr lang="en-US" u="sng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F871-F527-48C7-8E11-2DB35AEB95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During the advocacy rotation each resident took up to 25 photographs of what advocacy means to them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At the end of each rotation we facilitated a </a:t>
            </a:r>
            <a:r>
              <a:rPr lang="en-US" dirty="0" err="1" smtClean="0"/>
              <a:t>Photovoice</a:t>
            </a:r>
            <a:r>
              <a:rPr lang="en-US" dirty="0" smtClean="0"/>
              <a:t> discussion group where the residents shared their favorite photographs and discussed what they learned and will take away from their experiences during the course.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At the end of the year (after 7 advocacy rotations) the photographs were grouped into themes and selected photographs are displayed.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F871-F527-48C7-8E11-2DB35AEB95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9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Bike Helmet Safety</a:t>
            </a:r>
            <a:r>
              <a:rPr lang="en-US" baseline="0" dirty="0" smtClean="0"/>
              <a:t> Week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F871-F527-48C7-8E11-2DB35AEB95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9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F871-F527-48C7-8E11-2DB35AEB95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1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9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94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7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4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401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399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8400"/>
            <a:ext cx="4038600" cy="495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8400"/>
            <a:ext cx="4038600" cy="495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6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994"/>
            <a:ext cx="4040188" cy="43680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523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994"/>
            <a:ext cx="4041775" cy="436800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4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8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0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12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11251"/>
            <a:ext cx="5111750" cy="5200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73300"/>
            <a:ext cx="3008313" cy="40386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3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70268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92200"/>
            <a:ext cx="5486400" cy="39780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3700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7E04-E88D-374C-9552-F8DF205E2CD5}" type="datetimeFigureOut">
              <a:rPr lang="en-US" smtClean="0"/>
              <a:t>3/9/2015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0D94-85C2-6643-AEDD-FE08E43D5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6429168"/>
            <a:ext cx="9144000" cy="437651"/>
          </a:xfrm>
          <a:prstGeom prst="rect">
            <a:avLst/>
          </a:prstGeom>
          <a:solidFill>
            <a:srgbClr val="7B24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0" y="-1"/>
            <a:ext cx="9144000" cy="705533"/>
          </a:xfrm>
          <a:prstGeom prst="rect">
            <a:avLst/>
          </a:prstGeom>
          <a:solidFill>
            <a:srgbClr val="7B24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C-Horz_Rev_150dpi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8" y="157495"/>
            <a:ext cx="1437156" cy="39717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16100" y="156"/>
            <a:ext cx="7747000" cy="70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9168"/>
            <a:ext cx="2133600" cy="428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8830D94-85C2-6643-AEDD-FE08E43D5E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291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BFE7E04-E88D-374C-9552-F8DF205E2CD5}" type="datetimeFigureOut">
              <a:rPr lang="en-US" smtClean="0"/>
              <a:pPr/>
              <a:t>3/9/2015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291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4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49" y="4220808"/>
            <a:ext cx="2162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93" y="4349972"/>
            <a:ext cx="1905822" cy="190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694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Evaluating a Resident’s Advocacy Experience through a Unique Lens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891" y="2468208"/>
            <a:ext cx="8182099" cy="1752600"/>
          </a:xfrm>
        </p:spPr>
        <p:txBody>
          <a:bodyPr>
            <a:normAutofit/>
          </a:bodyPr>
          <a:lstStyle/>
          <a:p>
            <a:r>
              <a:rPr lang="en-US" b="1" dirty="0"/>
              <a:t> </a:t>
            </a:r>
            <a:endParaRPr lang="en-US" dirty="0"/>
          </a:p>
          <a:p>
            <a:r>
              <a:rPr lang="en-US" sz="2200" dirty="0"/>
              <a:t>Denise Warrick M.D., Brit Anderson M.D., </a:t>
            </a:r>
            <a:r>
              <a:rPr lang="en-US" sz="2200" dirty="0" smtClean="0"/>
              <a:t>Lisa </a:t>
            </a:r>
            <a:r>
              <a:rPr lang="en-US" sz="2200" dirty="0"/>
              <a:t>Vaughn Ph.D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Cincinnati Children’s Hospital Medical Center</a:t>
            </a:r>
            <a:endParaRPr lang="en-US" sz="2200" dirty="0"/>
          </a:p>
          <a:p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9" y="45339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8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noProof="1"/>
              <a:t>Theme 2-</a:t>
            </a:r>
            <a:r>
              <a:rPr lang="en-US" altLang="en-US" sz="2800" dirty="0"/>
              <a:t>Supporting a Family Is Expensive</a:t>
            </a:r>
            <a:endParaRPr lang="en-US" sz="2800" dirty="0"/>
          </a:p>
        </p:txBody>
      </p:sp>
      <p:pic>
        <p:nvPicPr>
          <p:cNvPr id="15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64" y="3858464"/>
            <a:ext cx="2394373" cy="16876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81108" y="4297976"/>
            <a:ext cx="45233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" charset="-128"/>
              </a:rPr>
              <a:t>We encourage good choices for our families, but often convenience foods are more cost economical. 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5304502" y="1271426"/>
            <a:ext cx="227054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" charset="-128"/>
              </a:rPr>
              <a:t>We learned that babies are expensive, and often help doesn’t go far enough.  And Kroger brand is ok </a:t>
            </a: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" charset="-128"/>
                <a:sym typeface="Wingdings" pitchFamily="2" charset="2"/>
              </a:rPr>
              <a:t></a:t>
            </a:r>
            <a:endParaRPr kumimoji="0" lang="en-US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4" charset="-128"/>
            </a:endParaRPr>
          </a:p>
        </p:txBody>
      </p:sp>
      <p:pic>
        <p:nvPicPr>
          <p:cNvPr id="18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8" y="1536465"/>
            <a:ext cx="4032715" cy="17166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2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Findings/Results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/>
              <a:t>Theme </a:t>
            </a:r>
            <a:r>
              <a:rPr lang="en-US" altLang="en-US" sz="3600" b="1" dirty="0" smtClean="0"/>
              <a:t>3-Consideration </a:t>
            </a:r>
            <a:r>
              <a:rPr lang="en-US" altLang="en-US" sz="3600" b="1" dirty="0"/>
              <a:t>of Available Resources:  </a:t>
            </a:r>
          </a:p>
          <a:p>
            <a:pPr lvl="1"/>
            <a:r>
              <a:rPr lang="en-US" altLang="en-US" dirty="0"/>
              <a:t>Residents learned that they must consider a community’s resources, both the assets and limitations, when talking with and advocating for families who live in a particular </a:t>
            </a:r>
            <a:r>
              <a:rPr lang="en-US" altLang="en-US" dirty="0" smtClean="0"/>
              <a:t>community </a:t>
            </a:r>
          </a:p>
          <a:p>
            <a:pPr lvl="1"/>
            <a:r>
              <a:rPr lang="en-US" altLang="en-US" dirty="0" smtClean="0"/>
              <a:t>Although </a:t>
            </a:r>
            <a:r>
              <a:rPr lang="en-US" altLang="en-US" dirty="0"/>
              <a:t>there can be excellent community assets, residents realized the resources are not ideal and more needs to be done to meet the needs of the </a:t>
            </a:r>
            <a:r>
              <a:rPr lang="en-US" altLang="en-US" dirty="0" smtClean="0"/>
              <a:t>community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2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0" y="156"/>
            <a:ext cx="7747000" cy="705376"/>
          </a:xfrm>
        </p:spPr>
        <p:txBody>
          <a:bodyPr>
            <a:normAutofit/>
          </a:bodyPr>
          <a:lstStyle/>
          <a:p>
            <a:r>
              <a:rPr lang="en-US" altLang="en-US" sz="2700" dirty="0"/>
              <a:t>Theme </a:t>
            </a:r>
            <a:r>
              <a:rPr lang="en-US" altLang="en-US" sz="2700" dirty="0" smtClean="0"/>
              <a:t>3-Consideration </a:t>
            </a:r>
            <a:r>
              <a:rPr lang="en-US" altLang="en-US" sz="2700" dirty="0"/>
              <a:t>of Available </a:t>
            </a:r>
            <a:r>
              <a:rPr lang="en-US" altLang="en-US" sz="2700" dirty="0" smtClean="0"/>
              <a:t>Resources  </a:t>
            </a:r>
            <a:endParaRPr lang="en-US" dirty="0"/>
          </a:p>
        </p:txBody>
      </p:sp>
      <p:pic>
        <p:nvPicPr>
          <p:cNvPr id="4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t="9328"/>
          <a:stretch>
            <a:fillRect/>
          </a:stretch>
        </p:blipFill>
        <p:spPr bwMode="auto">
          <a:xfrm>
            <a:off x="881063" y="2985760"/>
            <a:ext cx="2622158" cy="341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4" y="822101"/>
            <a:ext cx="3781148" cy="283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81063" y="834835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" charset="-128"/>
              </a:rPr>
              <a:t>It is difficult for me to comprehend anyone finding these shoes fit for donation, let alone finding them desirable to take home.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492624" y="4187171"/>
            <a:ext cx="34321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" charset="-128"/>
              </a:rPr>
              <a:t>The “fruit group” shelf was completely empty.  Again, we tell our patients to eat healthy foods; yet, their access to healthy foods is quite limited.</a:t>
            </a:r>
          </a:p>
        </p:txBody>
      </p:sp>
    </p:spTree>
    <p:extLst>
      <p:ext uri="{BB962C8B-B14F-4D97-AF65-F5344CB8AC3E}">
        <p14:creationId xmlns:p14="http://schemas.microsoft.com/office/powerpoint/2010/main" val="2226423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Findings/Results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/>
              <a:t>Theme 4– Breadth and Depth of Advocacy: </a:t>
            </a:r>
          </a:p>
          <a:p>
            <a:pPr lvl="1"/>
            <a:r>
              <a:rPr lang="en-US" altLang="en-US" dirty="0"/>
              <a:t>From obesity prevention, car seats, playground safety, education to public policy being an advocate for children can take many forms and ranges from patient level to legislative advocacy.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5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Theme 4– Breadth and Depth of Advocacy</a:t>
            </a:r>
            <a:r>
              <a:rPr lang="en-US" altLang="en-US" sz="2800" dirty="0" smtClean="0"/>
              <a:t>:</a:t>
            </a:r>
            <a:endParaRPr lang="en-US" sz="3600" dirty="0"/>
          </a:p>
        </p:txBody>
      </p:sp>
      <p:pic>
        <p:nvPicPr>
          <p:cNvPr id="4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04" y="881914"/>
            <a:ext cx="2063613" cy="2232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81914"/>
            <a:ext cx="3427659" cy="18947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95" y="3376121"/>
            <a:ext cx="2018656" cy="15318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19" y="2904625"/>
            <a:ext cx="3001121" cy="24748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397335" y="4985819"/>
            <a:ext cx="32894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" charset="-128"/>
              </a:rPr>
              <a:t>We can all be advocates for our patients by staying up to date on current research and literature.  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457199" y="5379427"/>
            <a:ext cx="41148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" charset="-128"/>
              </a:rPr>
              <a:t>We have some great playgrounds, and some that are just ok (and now we know the difference!)</a:t>
            </a:r>
          </a:p>
        </p:txBody>
      </p:sp>
    </p:spTree>
    <p:extLst>
      <p:ext uri="{BB962C8B-B14F-4D97-AF65-F5344CB8AC3E}">
        <p14:creationId xmlns:p14="http://schemas.microsoft.com/office/powerpoint/2010/main" val="417470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Findings/Results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/>
              <a:t>Theme </a:t>
            </a:r>
            <a:r>
              <a:rPr lang="en-US" altLang="en-US" sz="3600" b="1" dirty="0" smtClean="0"/>
              <a:t>5-Advocacy </a:t>
            </a:r>
            <a:r>
              <a:rPr lang="en-US" altLang="en-US" sz="3600" b="1" dirty="0"/>
              <a:t>Requires Teamwork and Collaboration: </a:t>
            </a:r>
            <a:endParaRPr lang="en-US" altLang="en-US" sz="2800" b="1" dirty="0"/>
          </a:p>
          <a:p>
            <a:pPr lvl="1"/>
            <a:r>
              <a:rPr lang="en-US" altLang="en-US" dirty="0"/>
              <a:t>Advocating for children often works best when done in multidisciplinary </a:t>
            </a:r>
            <a:r>
              <a:rPr lang="en-US" altLang="en-US" dirty="0" smtClean="0"/>
              <a:t>teams  </a:t>
            </a:r>
          </a:p>
          <a:p>
            <a:pPr lvl="1"/>
            <a:r>
              <a:rPr lang="en-US" altLang="en-US" dirty="0" smtClean="0"/>
              <a:t>Advocacy </a:t>
            </a:r>
            <a:r>
              <a:rPr lang="en-US" altLang="en-US" dirty="0"/>
              <a:t>projects are complex and require different skills, backgrounds and perspectives to be </a:t>
            </a:r>
            <a:r>
              <a:rPr lang="en-US" altLang="en-US" dirty="0" smtClean="0"/>
              <a:t>successful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38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970" y="156"/>
            <a:ext cx="7747000" cy="705376"/>
          </a:xfrm>
        </p:spPr>
        <p:txBody>
          <a:bodyPr>
            <a:normAutofit/>
          </a:bodyPr>
          <a:lstStyle/>
          <a:p>
            <a:r>
              <a:rPr lang="en-US" altLang="en-US" sz="2200" dirty="0"/>
              <a:t>Theme </a:t>
            </a:r>
            <a:r>
              <a:rPr lang="en-US" altLang="en-US" sz="2200" dirty="0" smtClean="0"/>
              <a:t>5-Advocacy </a:t>
            </a:r>
            <a:r>
              <a:rPr lang="en-US" altLang="en-US" sz="2200" dirty="0"/>
              <a:t>Requires Teamwork and </a:t>
            </a:r>
            <a:r>
              <a:rPr lang="en-US" altLang="en-US" sz="2200" dirty="0" smtClean="0"/>
              <a:t>Collaboration </a:t>
            </a:r>
            <a:endParaRPr lang="en-US" dirty="0"/>
          </a:p>
        </p:txBody>
      </p:sp>
      <p:pic>
        <p:nvPicPr>
          <p:cNvPr id="4" name="Picture 3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6" y="1497256"/>
            <a:ext cx="5898283" cy="4425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982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charset="0"/>
              <a:buAutoNum type="arabicPeriod"/>
            </a:pPr>
            <a:r>
              <a:rPr lang="en-US" altLang="en-US" dirty="0" err="1"/>
              <a:t>Catalani</a:t>
            </a:r>
            <a:r>
              <a:rPr lang="en-US" altLang="en-US" dirty="0"/>
              <a:t> C &amp; </a:t>
            </a:r>
            <a:r>
              <a:rPr lang="en-US" altLang="en-US" dirty="0" err="1"/>
              <a:t>Minkler</a:t>
            </a:r>
            <a:r>
              <a:rPr lang="en-US" altLang="en-US" dirty="0"/>
              <a:t> M. (2010). </a:t>
            </a:r>
            <a:r>
              <a:rPr lang="en-US" altLang="en-US" dirty="0" err="1"/>
              <a:t>Photovoice</a:t>
            </a:r>
            <a:r>
              <a:rPr lang="en-US" altLang="en-US" dirty="0"/>
              <a:t> : A review of the literature in health and public health. Heath Education &amp;Behavior, 37(3), 424-251.</a:t>
            </a:r>
          </a:p>
          <a:p>
            <a:pPr>
              <a:buFont typeface="Arial" charset="0"/>
              <a:buAutoNum type="arabicPeriod"/>
            </a:pPr>
            <a:r>
              <a:rPr lang="en-US" altLang="en-US" dirty="0" smtClean="0"/>
              <a:t>Wang </a:t>
            </a:r>
            <a:r>
              <a:rPr lang="en-US" altLang="en-US" dirty="0"/>
              <a:t>C &amp; Burris MA. (1997). </a:t>
            </a:r>
            <a:r>
              <a:rPr lang="en-US" altLang="en-US" dirty="0" err="1"/>
              <a:t>Photovoice</a:t>
            </a:r>
            <a:r>
              <a:rPr lang="en-US" altLang="en-US" dirty="0"/>
              <a:t>: Concept, methodology  and use for participatory needs assessment. Health Education &amp;Behavior, 24(3), 369-387,</a:t>
            </a:r>
          </a:p>
          <a:p>
            <a:pPr>
              <a:buFont typeface="Arial" charset="0"/>
              <a:buAutoNum type="arabicPeriod"/>
            </a:pPr>
            <a:r>
              <a:rPr lang="en-US" altLang="en-US" dirty="0"/>
              <a:t>Wang C, Yi W, Tao Z &amp; </a:t>
            </a:r>
            <a:r>
              <a:rPr lang="en-US" altLang="en-US" dirty="0" err="1"/>
              <a:t>Carovano</a:t>
            </a:r>
            <a:r>
              <a:rPr lang="en-US" altLang="en-US" dirty="0"/>
              <a:t> K (1999). </a:t>
            </a:r>
            <a:r>
              <a:rPr lang="en-US" altLang="en-US" dirty="0" err="1"/>
              <a:t>Photovoice</a:t>
            </a:r>
            <a:r>
              <a:rPr lang="en-US" altLang="en-US" dirty="0"/>
              <a:t>: A </a:t>
            </a:r>
            <a:r>
              <a:rPr lang="en-US" altLang="en-US" dirty="0" err="1"/>
              <a:t>particpatory</a:t>
            </a:r>
            <a:r>
              <a:rPr lang="en-US" altLang="en-US" dirty="0"/>
              <a:t> action research strategy applied to </a:t>
            </a:r>
            <a:r>
              <a:rPr lang="en-US" altLang="en-US" dirty="0" err="1"/>
              <a:t>wmoen’s</a:t>
            </a:r>
            <a:r>
              <a:rPr lang="en-US" altLang="en-US" dirty="0"/>
              <a:t> health. Journal of  Women’s Health, 8(2), 185-192</a:t>
            </a:r>
            <a:r>
              <a:rPr lang="en-US" altLang="en-US" dirty="0" smtClean="0"/>
              <a:t>.</a:t>
            </a:r>
          </a:p>
          <a:p>
            <a:pPr>
              <a:buFont typeface="Arial" charset="0"/>
              <a:buAutoNum type="arabicPeriod"/>
            </a:pPr>
            <a:r>
              <a:rPr lang="en-US" altLang="en-US" dirty="0" err="1"/>
              <a:t>Hergenrather</a:t>
            </a:r>
            <a:r>
              <a:rPr lang="en-US" altLang="en-US" dirty="0"/>
              <a:t> KC, Rhodes SD, Cowan CA, </a:t>
            </a:r>
            <a:r>
              <a:rPr lang="en-US" altLang="en-US" dirty="0" err="1"/>
              <a:t>Bardhoshi</a:t>
            </a:r>
            <a:r>
              <a:rPr lang="en-US" altLang="en-US" dirty="0"/>
              <a:t> G &amp; Pula S. (2009) . </a:t>
            </a:r>
            <a:r>
              <a:rPr lang="en-US" altLang="en-US" dirty="0" err="1"/>
              <a:t>Photovoice</a:t>
            </a:r>
            <a:r>
              <a:rPr lang="en-US" altLang="en-US" dirty="0"/>
              <a:t> as community-based participatory research: A qualitative review. American Journal of Health Behavior, 33(6), 686-698.</a:t>
            </a:r>
          </a:p>
          <a:p>
            <a:pPr>
              <a:buFont typeface="Arial" charset="0"/>
              <a:buAutoNum type="arabicPeriod"/>
            </a:pP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1433" y="2301765"/>
            <a:ext cx="829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Questions?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8246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have no relevant financial </a:t>
            </a:r>
            <a:r>
              <a:rPr lang="en-US" dirty="0"/>
              <a:t>relationships with any </a:t>
            </a:r>
            <a:r>
              <a:rPr lang="en-US" dirty="0" smtClean="0"/>
              <a:t>commercial interests or other disclosures.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6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Resident Advocacy &amp; Community Health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400" dirty="0" smtClean="0"/>
              <a:t>Two </a:t>
            </a:r>
            <a:r>
              <a:rPr lang="en-US" sz="3400" dirty="0"/>
              <a:t>week </a:t>
            </a:r>
            <a:r>
              <a:rPr lang="en-US" sz="3400" dirty="0" smtClean="0"/>
              <a:t>pediatric residency rotation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400" dirty="0" smtClean="0"/>
              <a:t>Rotation occurs 7 times per year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400" dirty="0" smtClean="0"/>
              <a:t>Focused </a:t>
            </a:r>
            <a:r>
              <a:rPr lang="en-US" sz="3400" dirty="0"/>
              <a:t>on advocating for the health, safety and well-being of children locally, nationally, and </a:t>
            </a:r>
            <a:r>
              <a:rPr lang="en-US" sz="3400" dirty="0" smtClean="0"/>
              <a:t>internationally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400" dirty="0" smtClean="0"/>
              <a:t>Curriculum </a:t>
            </a:r>
            <a:r>
              <a:rPr lang="en-US" sz="3400" dirty="0"/>
              <a:t>consists of a variety of activities </a:t>
            </a:r>
            <a:r>
              <a:rPr lang="en-US" sz="3400" dirty="0" smtClean="0"/>
              <a:t>to </a:t>
            </a:r>
            <a:r>
              <a:rPr lang="en-US" sz="3400" dirty="0"/>
              <a:t>practice essential advocacy </a:t>
            </a:r>
            <a:r>
              <a:rPr lang="en-US" sz="3400" dirty="0" smtClean="0"/>
              <a:t>skills </a:t>
            </a:r>
            <a:endParaRPr lang="en-US" sz="3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3400" dirty="0" smtClean="0"/>
              <a:t>Course topics include: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3000" dirty="0" smtClean="0"/>
              <a:t>Injury </a:t>
            </a:r>
            <a:r>
              <a:rPr lang="en-US" sz="3000" dirty="0"/>
              <a:t>prevention, social determinants of health, primary care, community based participatory research and legislative advocacy </a:t>
            </a:r>
            <a:r>
              <a:rPr lang="en-US" sz="3000" dirty="0" smtClean="0"/>
              <a:t>activities</a:t>
            </a:r>
            <a:endParaRPr lang="en-US" sz="30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7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Traditional </a:t>
            </a:r>
            <a:r>
              <a:rPr lang="en-US" dirty="0" smtClean="0"/>
              <a:t>evaluation method:</a:t>
            </a:r>
            <a:endParaRPr lang="en-US" dirty="0" smtClean="0"/>
          </a:p>
          <a:p>
            <a:pPr lvl="1"/>
            <a:r>
              <a:rPr lang="en-US" dirty="0" smtClean="0"/>
              <a:t>Lectures by </a:t>
            </a:r>
            <a:r>
              <a:rPr lang="en-US" dirty="0"/>
              <a:t>the </a:t>
            </a:r>
            <a:r>
              <a:rPr lang="en-US" dirty="0" smtClean="0"/>
              <a:t>residents</a:t>
            </a:r>
            <a:endParaRPr lang="en-US" dirty="0"/>
          </a:p>
          <a:p>
            <a:pPr lvl="1"/>
            <a:r>
              <a:rPr lang="en-US" dirty="0" smtClean="0"/>
              <a:t>Residents by instructors </a:t>
            </a:r>
            <a:r>
              <a:rPr lang="en-US" dirty="0"/>
              <a:t>and course </a:t>
            </a:r>
            <a:r>
              <a:rPr lang="en-US" dirty="0" smtClean="0"/>
              <a:t>director</a:t>
            </a:r>
          </a:p>
          <a:p>
            <a:r>
              <a:rPr lang="en-US" dirty="0" smtClean="0"/>
              <a:t>Current evaluation </a:t>
            </a:r>
            <a:r>
              <a:rPr lang="en-US" dirty="0"/>
              <a:t>lacks detail and depth about learning and potential application of </a:t>
            </a:r>
            <a:r>
              <a:rPr lang="en-US" dirty="0" smtClean="0"/>
              <a:t>advocacy</a:t>
            </a:r>
          </a:p>
          <a:p>
            <a:r>
              <a:rPr lang="en-US" dirty="0" smtClean="0"/>
              <a:t>Currently conducting a </a:t>
            </a:r>
            <a:r>
              <a:rPr lang="en-US" dirty="0"/>
              <a:t>supplementary evaluation of the resident advocacy course using a modification of </a:t>
            </a:r>
            <a:r>
              <a:rPr lang="en-US" dirty="0" err="1"/>
              <a:t>Photovoice</a:t>
            </a:r>
            <a:r>
              <a:rPr lang="en-US" dirty="0"/>
              <a:t> </a:t>
            </a:r>
            <a:r>
              <a:rPr lang="en-US" dirty="0" smtClean="0"/>
              <a:t>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4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Photovoice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Technique </a:t>
            </a:r>
            <a:r>
              <a:rPr lang="en-US" dirty="0"/>
              <a:t>commonly used in community-based participatory research and education action </a:t>
            </a:r>
            <a:r>
              <a:rPr lang="en-US" dirty="0" smtClean="0"/>
              <a:t>research</a:t>
            </a:r>
            <a:r>
              <a:rPr lang="en-US" baseline="30000" dirty="0" smtClean="0"/>
              <a:t>1,2,3</a:t>
            </a:r>
            <a:r>
              <a:rPr lang="en-US" dirty="0" smtClean="0"/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Participants </a:t>
            </a:r>
            <a:r>
              <a:rPr lang="en-US" dirty="0"/>
              <a:t>are given cameras to document and then critically discuss their </a:t>
            </a:r>
            <a:r>
              <a:rPr lang="en-US" dirty="0" smtClean="0"/>
              <a:t>experiences</a:t>
            </a:r>
            <a:r>
              <a:rPr lang="en-US" baseline="30000" dirty="0" smtClean="0"/>
              <a:t>4</a:t>
            </a:r>
            <a:endParaRPr lang="en-US" baseline="300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Can </a:t>
            </a:r>
            <a:r>
              <a:rPr lang="en-US" dirty="0"/>
              <a:t>be used as a tool for residents to explore what advocacy means to them and document their experiences during the </a:t>
            </a:r>
            <a:r>
              <a:rPr lang="en-US" dirty="0" smtClean="0"/>
              <a:t>rotation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00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Photovoice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Each </a:t>
            </a:r>
            <a:r>
              <a:rPr lang="en-US" dirty="0"/>
              <a:t>resident took up to 25 photographs of what advocacy means to </a:t>
            </a:r>
            <a:r>
              <a:rPr lang="en-US" dirty="0" smtClean="0"/>
              <a:t>them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dirty="0"/>
              <a:t>At the end of each rotation we facilitated a </a:t>
            </a:r>
            <a:r>
              <a:rPr lang="en-US" dirty="0" err="1"/>
              <a:t>Photovoice</a:t>
            </a:r>
            <a:r>
              <a:rPr lang="en-US" dirty="0"/>
              <a:t> discussion group </a:t>
            </a: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At </a:t>
            </a:r>
            <a:r>
              <a:rPr lang="en-US" dirty="0"/>
              <a:t>the end of the year (after 7 advocacy rotations) the photographs were grouped into </a:t>
            </a:r>
            <a:r>
              <a:rPr lang="en-US" dirty="0" smtClean="0"/>
              <a:t>themes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09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Findings/Results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en-US" b="1" noProof="1"/>
              <a:t>Theme </a:t>
            </a:r>
            <a:r>
              <a:rPr lang="en-US" altLang="en-US" b="1" noProof="1" smtClean="0"/>
              <a:t>1-Family </a:t>
            </a:r>
            <a:r>
              <a:rPr lang="en-US" altLang="en-US" b="1" noProof="1"/>
              <a:t>&amp; Community Context: </a:t>
            </a:r>
            <a:endParaRPr lang="en-US" altLang="en-US" b="1" noProof="1" smtClean="0"/>
          </a:p>
          <a:p>
            <a:pPr lvl="1"/>
            <a:r>
              <a:rPr lang="en-US" dirty="0"/>
              <a:t>Because every community is different residents learned to recognize the importance of working collaboratively with community members, parents and </a:t>
            </a:r>
            <a:r>
              <a:rPr lang="en-US" dirty="0" smtClean="0"/>
              <a:t>children</a:t>
            </a:r>
          </a:p>
          <a:p>
            <a:pPr lvl="1"/>
            <a:r>
              <a:rPr lang="en-US" dirty="0" smtClean="0"/>
              <a:t>Through </a:t>
            </a:r>
            <a:r>
              <a:rPr lang="en-US" dirty="0"/>
              <a:t>neighborhood experiences residents learned that they must consider each family’s unique context including the community’s assets and limitations and their effect on health</a:t>
            </a:r>
          </a:p>
        </p:txBody>
      </p:sp>
    </p:spTree>
    <p:extLst>
      <p:ext uri="{BB962C8B-B14F-4D97-AF65-F5344CB8AC3E}">
        <p14:creationId xmlns:p14="http://schemas.microsoft.com/office/powerpoint/2010/main" val="276125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Theme 1-Family &amp; Community Context</a:t>
            </a:r>
            <a:endParaRPr lang="en-US" sz="3200" dirty="0"/>
          </a:p>
        </p:txBody>
      </p:sp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3"/>
          <a:stretch>
            <a:fillRect/>
          </a:stretch>
        </p:blipFill>
        <p:spPr bwMode="auto">
          <a:xfrm>
            <a:off x="304800" y="3515987"/>
            <a:ext cx="3734725" cy="28973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219462" y="2102353"/>
            <a:ext cx="46768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" charset="-128"/>
              </a:rPr>
              <a:t>“The buildings pictured are dilapidated and worn. Windows are broken out, walls are missing, and the ground is rough and unpredictable. This is where my patients live , and it’s not always safe for children to play. This is a reminder of  how meaningless our advice can be if we don’t consider the environment that gives it context.”</a:t>
            </a:r>
          </a:p>
        </p:txBody>
      </p:sp>
      <p:pic>
        <p:nvPicPr>
          <p:cNvPr id="8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3800"/>
            <a:ext cx="3734725" cy="279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84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Findings/Results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noProof="1"/>
              <a:t>Theme </a:t>
            </a:r>
            <a:r>
              <a:rPr lang="en-US" altLang="en-US" sz="3600" b="1" noProof="1" smtClean="0"/>
              <a:t>2-</a:t>
            </a:r>
            <a:r>
              <a:rPr lang="en-US" altLang="en-US" sz="3600" b="1" dirty="0" smtClean="0"/>
              <a:t>Supporting </a:t>
            </a:r>
            <a:r>
              <a:rPr lang="en-US" altLang="en-US" sz="3600" b="1" dirty="0"/>
              <a:t>a Family Is Expensive: </a:t>
            </a:r>
          </a:p>
          <a:p>
            <a:pPr lvl="1"/>
            <a:r>
              <a:rPr lang="en-US" altLang="en-US" dirty="0"/>
              <a:t>Providing essentials for children can be challenging for all families especially those with limited </a:t>
            </a:r>
            <a:r>
              <a:rPr lang="en-US" altLang="en-US" dirty="0" smtClean="0"/>
              <a:t>resources </a:t>
            </a:r>
          </a:p>
          <a:p>
            <a:pPr lvl="1"/>
            <a:r>
              <a:rPr lang="en-US" altLang="en-US" dirty="0" smtClean="0"/>
              <a:t>Sometimes </a:t>
            </a:r>
            <a:r>
              <a:rPr lang="en-US" altLang="en-US" dirty="0"/>
              <a:t>our recommendations to patients and their families (healthy food, medications, a safe place to play) may be more difficult than we realize for families to </a:t>
            </a:r>
            <a:r>
              <a:rPr lang="en-US" altLang="en-US" dirty="0" smtClean="0"/>
              <a:t>achieve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41609"/>
      </p:ext>
    </p:extLst>
  </p:cSld>
  <p:clrMapOvr>
    <a:masterClrMapping/>
  </p:clrMapOvr>
</p:sld>
</file>

<file path=ppt/theme/theme1.xml><?xml version="1.0" encoding="utf-8"?>
<a:theme xmlns:a="http://schemas.openxmlformats.org/drawingml/2006/main" name="DoubleBand_Pur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DoubleBand_ChildrensBlue</Template>
  <TotalTime>145</TotalTime>
  <Words>1183</Words>
  <Application>Microsoft Office PowerPoint</Application>
  <PresentationFormat>On-screen Show (4:3)</PresentationFormat>
  <Paragraphs>84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DoubleBand_Purple</vt:lpstr>
      <vt:lpstr>  Evaluating a Resident’s Advocacy Experience through a Unique Lens  </vt:lpstr>
      <vt:lpstr>Disclosure Statement</vt:lpstr>
      <vt:lpstr>Resident Advocacy &amp; Community Health</vt:lpstr>
      <vt:lpstr>Evaluation Techniques</vt:lpstr>
      <vt:lpstr>Photovoice</vt:lpstr>
      <vt:lpstr>Photovoice Methods</vt:lpstr>
      <vt:lpstr>Findings/Results</vt:lpstr>
      <vt:lpstr>Theme 1-Family &amp; Community Context</vt:lpstr>
      <vt:lpstr>Findings/Results</vt:lpstr>
      <vt:lpstr>Theme 2-Supporting a Family Is Expensive</vt:lpstr>
      <vt:lpstr>Findings/Results</vt:lpstr>
      <vt:lpstr>Theme 3-Consideration of Available Resources  </vt:lpstr>
      <vt:lpstr>Findings/Results</vt:lpstr>
      <vt:lpstr>Theme 4– Breadth and Depth of Advocacy:</vt:lpstr>
      <vt:lpstr>Findings/Results</vt:lpstr>
      <vt:lpstr>Theme 5-Advocacy Requires Teamwork and Collaboration </vt:lpstr>
      <vt:lpstr>References</vt:lpstr>
      <vt:lpstr>PowerPoint Presentation</vt:lpstr>
    </vt:vector>
  </TitlesOfParts>
  <Company>CCHMC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CCHMC</dc:creator>
  <cp:lastModifiedBy>CCHMC</cp:lastModifiedBy>
  <cp:revision>25</cp:revision>
  <dcterms:created xsi:type="dcterms:W3CDTF">2014-04-15T20:21:28Z</dcterms:created>
  <dcterms:modified xsi:type="dcterms:W3CDTF">2015-03-09T16:58:50Z</dcterms:modified>
</cp:coreProperties>
</file>